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91" r:id="rId3"/>
    <p:sldId id="412" r:id="rId4"/>
    <p:sldId id="382" r:id="rId5"/>
    <p:sldId id="258" r:id="rId6"/>
    <p:sldId id="389" r:id="rId7"/>
    <p:sldId id="413" r:id="rId8"/>
    <p:sldId id="399" r:id="rId9"/>
    <p:sldId id="410" r:id="rId10"/>
    <p:sldId id="411" r:id="rId11"/>
    <p:sldId id="406" r:id="rId12"/>
    <p:sldId id="407" r:id="rId13"/>
    <p:sldId id="408" r:id="rId14"/>
    <p:sldId id="409" r:id="rId15"/>
    <p:sldId id="402" r:id="rId16"/>
    <p:sldId id="403" r:id="rId17"/>
    <p:sldId id="414" r:id="rId18"/>
    <p:sldId id="415" r:id="rId19"/>
    <p:sldId id="419" r:id="rId20"/>
    <p:sldId id="420" r:id="rId21"/>
    <p:sldId id="416" r:id="rId22"/>
    <p:sldId id="417" r:id="rId23"/>
  </p:sldIdLst>
  <p:sldSz cx="9144000" cy="5143500" type="screen16x9"/>
  <p:notesSz cx="6858000" cy="9144000"/>
  <p:embeddedFontLst>
    <p:embeddedFont>
      <p:font typeface="Pangolin" charset="-52"/>
      <p:regular r:id="rId25"/>
    </p:embeddedFont>
    <p:embeddedFont>
      <p:font typeface="Inconsolata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D89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B777A6-C469-44C6-90AB-724A761FF602}">
  <a:tblStyle styleId="{94B777A6-C469-44C6-90AB-724A761FF6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80" y="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EC-47C9-8B5D-8AFA0698E9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3F-4449-B000-94AAD5AE1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среднее педагогическое</c:v>
                </c:pt>
                <c:pt idx="1">
                  <c:v>высшее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3F-4449-B000-94AAD5AE1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8633959347211408"/>
          <c:y val="0.64047692250931665"/>
          <c:w val="0.339481216010521"/>
          <c:h val="0.27474259795554673"/>
        </c:manualLayout>
      </c:layout>
      <c:overlay val="0"/>
      <c:txPr>
        <a:bodyPr/>
        <a:lstStyle/>
        <a:p>
          <a:pPr>
            <a:defRPr sz="105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педагогов по категориям</a:t>
            </a:r>
          </a:p>
        </c:rich>
      </c:tx>
      <c:layout>
        <c:manualLayout>
          <c:xMode val="edge"/>
          <c:yMode val="edge"/>
          <c:x val="0.16685974541520193"/>
          <c:y val="4.927687034036643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80-4003-A0B7-FB9E73BA802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80-4003-A0B7-FB9E73BA802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23-4882-A7D1-178F69DB9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Лист1!$B$4:$B$6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19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23-4882-A7D1-178F69DB9A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tx2">
        <a:lumMod val="20000"/>
        <a:lumOff val="80000"/>
      </a:schemeClr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0.26803</cdr:x>
      <cdr:y>0.42246</cdr:y>
    </cdr:from>
    <cdr:to>
      <cdr:x>0.35776</cdr:x>
      <cdr:y>0.50881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3780" y="1606941"/>
          <a:ext cx="372862" cy="328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836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58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23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57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8B1E40-3D03-4154-8786-6DD0C96C7EF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18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9" r:id="rId4"/>
    <p:sldLayoutId id="2147483660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615510" y="1184330"/>
            <a:ext cx="3604850" cy="2591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Публичный отчёт о результатах деятельности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Лихославльская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№2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2023-24 учебный год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671610"/>
            <a:ext cx="2743200" cy="247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sun9-10.userapi.com/impg/Drq1VcVO45OICGLo0YasIECLdTxVuFVlIht7EQ/_CKkDyXaJ7M.jpg?size=2560x1181&amp;quality=95&amp;sign=d8ec5eac7bc475f9f98940bb201f8f48&amp;type=album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74720"/>
            <a:ext cx="2615510" cy="176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45458" y="297971"/>
            <a:ext cx="2229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Патрикеева О.Ю. директор МОУ «ЛСОШ №2»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45 от 30.08.2024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297971"/>
            <a:ext cx="2369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школы Виноградова А.А.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№1 от 27.08.2024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184" y="1846691"/>
            <a:ext cx="23693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педагогического Совета МОУ «ЛСОШ №2»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№1 от 29 августа 2024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 ОМО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4676" y="1021280"/>
            <a:ext cx="2046914" cy="3152700"/>
          </a:xfrm>
        </p:spPr>
        <p:txBody>
          <a:bodyPr/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Пышная Т.В. –  РМО учителей    ОПК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60530" y="1214642"/>
            <a:ext cx="2097659" cy="3152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Петросян Р.А.  – РМО учителей   технологии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7" name="Picture 2" descr="C:\Users\СамсоноваНЕ\Desktop\УЧИТЕЛЯ 2017\Учителя\o6LbcRprve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5890" y="2064339"/>
            <a:ext cx="1796922" cy="20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887" y="2370347"/>
            <a:ext cx="1704308" cy="180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80"/>
          <a:stretch/>
        </p:blipFill>
        <p:spPr bwMode="auto">
          <a:xfrm>
            <a:off x="6750844" y="1892174"/>
            <a:ext cx="1654089" cy="23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6632563" y="1256172"/>
            <a:ext cx="1890652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127000">
              <a:lnSpc>
                <a:spcPct val="120000"/>
              </a:lnSpc>
              <a:buClr>
                <a:srgbClr val="0B5394"/>
              </a:buClr>
              <a:buSzPts val="1600"/>
              <a:defRPr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Патрикеева Т.А.–  РМО учителей  иностранного языка</a:t>
            </a:r>
          </a:p>
          <a:p>
            <a:pPr marL="457200" marR="0" lvl="0" indent="-330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42824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исследовательские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бъединения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«Лаборатория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евенгука»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905" y="2303188"/>
            <a:ext cx="2866954" cy="224930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679" y="807648"/>
            <a:ext cx="2838300" cy="2238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5679" y="3513221"/>
            <a:ext cx="28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Мигунова А.Д., учитель начальных классов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исследовательские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школе «ДНК»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6" name="Рисунок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278" y="642310"/>
            <a:ext cx="2440690" cy="2699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5679" y="3513221"/>
            <a:ext cx="28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Кудряшова С.В., учитель химии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25" y="2220917"/>
            <a:ext cx="1959299" cy="22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46" y="512008"/>
            <a:ext cx="2516318" cy="340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654" y="2736325"/>
            <a:ext cx="1560684" cy="1940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655" y="1682949"/>
            <a:ext cx="1566808" cy="197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4465" y="570641"/>
            <a:ext cx="4922635" cy="61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34465" y="653143"/>
            <a:ext cx="492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мастерская по технологии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12" y="474389"/>
            <a:ext cx="2750397" cy="3667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208" y="1944214"/>
            <a:ext cx="1651924" cy="2197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0147" y="1381913"/>
            <a:ext cx="29907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Райков М.Е. , руководитель универсальной мастерской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кабинета  робототехника «Точка роста»  он  активно использовал на уроках  и во внеурочной деятельности цифровые лаборатории по физике,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Бронзовые медали на первом турнире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футбольной лиги РФС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«Лужниках»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649" y="364385"/>
            <a:ext cx="2853203" cy="3745946"/>
          </a:xfrm>
          <a:prstGeom prst="rect">
            <a:avLst/>
          </a:prstGeom>
        </p:spPr>
      </p:pic>
      <p:pic>
        <p:nvPicPr>
          <p:cNvPr id="6" name="Picture 2" descr="https://sun9-37.userapi.com/impg/CwdRl4LemVV80elODfJQ5-xb7NrveIEWtjtQ4g/A7TxE9lo8tM.jpg?size=1080x673&amp;quality=95&amp;sign=60c35936658e86bdd146fe12e19ba133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507" y="1609350"/>
            <a:ext cx="3009601" cy="18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sun9-27.userapi.com/impg/4DtUuK4t-RocgszoAMXp808ReMpTEHyOUw_a8g/m1LAmDICa2I.jpg?size=1620x2160&amp;quality=95&amp;sign=c38af96ea0e41462eb9030d82f6e6834&amp;type=album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590" y="2481811"/>
            <a:ext cx="1728099" cy="207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36.userapi.com/impg/yB7SG2hweFO0ljxKtOaR4E3pd108Q_-ad0ypQA/FVKjan868oM.jpg?size=1280x853&amp;quality=95&amp;sign=b0822bce93d86cb0b2e8097343d50d3e&amp;type=album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974" y="3210713"/>
            <a:ext cx="2098743" cy="1396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1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74" y="642310"/>
            <a:ext cx="3966601" cy="857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-педагогического класса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Зачислены 11 учащихся из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профессиональное обучение по профессии служащего «ВОЖАТЫЙ»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2050" name="Picture 2" descr="https://sun9-49.userapi.com/impg/IXSXEsIHnE2feJescAicjzCJMhrGFUPKYdFa_w/jlZuzmpGBto.jpg?size=721x1280&amp;quality=95&amp;sign=20a6bc2bcebaa8b8c99e4e627445912b&amp;type=alb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916" y="529390"/>
            <a:ext cx="1993804" cy="30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Прямоугольник 462"/>
          <p:cNvSpPr/>
          <p:nvPr/>
        </p:nvSpPr>
        <p:spPr>
          <a:xfrm>
            <a:off x="1260000" y="1080000"/>
            <a:ext cx="37785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 февраля   педагогический класс нашей школы посетил смену вожатых «Зажигаем детские сердца» в Вышнем Волочке. Смена была организована Тверским отделением российских студенческих отрядов.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Цель мероприятия заключалась в оказании помощи будущим вожатым и педагогам в выстраивании доверительных и дружественных взаимоотношений с</a:t>
            </a:r>
            <a:r>
              <a:rPr lang="ru-RU" sz="1800" b="0" strike="noStrike" spc="-1">
                <a:solidFill>
                  <a:srgbClr val="000000"/>
                </a:solidFill>
                <a:latin typeface="XO Oriel"/>
                <a:ea typeface="DejaVu Sans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воспитанниками.</a:t>
            </a:r>
            <a:r>
              <a:rPr lang="ru-RU" sz="1800" b="0" strike="noStrike" spc="-1">
                <a:solidFill>
                  <a:srgbClr val="000000"/>
                </a:solidFill>
                <a:latin typeface="XO Orie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464" name="Рисунок 463"/>
          <p:cNvPicPr/>
          <p:nvPr/>
        </p:nvPicPr>
        <p:blipFill>
          <a:blip r:embed="rId2"/>
          <a:stretch/>
        </p:blipFill>
        <p:spPr>
          <a:xfrm>
            <a:off x="5400000" y="900000"/>
            <a:ext cx="3058560" cy="2322360"/>
          </a:xfrm>
          <a:prstGeom prst="rect">
            <a:avLst/>
          </a:prstGeom>
          <a:ln w="0">
            <a:noFill/>
          </a:ln>
        </p:spPr>
      </p:pic>
      <p:sp>
        <p:nvSpPr>
          <p:cNvPr id="465" name="PlaceHolder 6"/>
          <p:cNvSpPr/>
          <p:nvPr/>
        </p:nvSpPr>
        <p:spPr>
          <a:xfrm>
            <a:off x="866520" y="540000"/>
            <a:ext cx="3963600" cy="85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chemeClr val="accent6">
                    <a:lumMod val="75000"/>
                  </a:schemeClr>
                </a:solidFill>
                <a:latin typeface="Times New Roman"/>
                <a:ea typeface="Inconsolata"/>
              </a:rPr>
              <a:t>«  Зажигаем детские сердца»</a:t>
            </a:r>
            <a:endParaRPr lang="ru-RU" sz="2000" b="0" strike="noStrike" spc="-1">
              <a:solidFill>
                <a:srgbClr val="000000"/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8613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 idx="4294967295"/>
          </p:nvPr>
        </p:nvSpPr>
        <p:spPr>
          <a:xfrm>
            <a:off x="795240" y="0"/>
            <a:ext cx="3963600" cy="8546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Inconsolata"/>
              </a:rPr>
              <a:t>Центр детских инициатив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idx="4294967295"/>
          </p:nvPr>
        </p:nvSpPr>
        <p:spPr>
          <a:xfrm>
            <a:off x="866520" y="1609200"/>
            <a:ext cx="3963600" cy="283068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4294967295"/>
          </p:nvPr>
        </p:nvSpPr>
        <p:spPr>
          <a:xfrm>
            <a:off x="8715960" y="4676400"/>
            <a:ext cx="425160" cy="46440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rgbClr val="7F6000"/>
                </a:solidFill>
                <a:latin typeface="Inconsolata"/>
                <a:ea typeface="Inconsolat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77E2E1F1-A6C2-489B-A309-54FD725B59F4}" type="slidenum">
              <a:rPr lang="en" sz="1300" b="0" strike="noStrike" spc="-1">
                <a:solidFill>
                  <a:srgbClr val="7F6000"/>
                </a:solidFill>
                <a:latin typeface="Inconsolata"/>
                <a:ea typeface="Inconsolata"/>
              </a:rPr>
              <a:t>18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9" name="Picture 3"/>
          <p:cNvPicPr/>
          <p:nvPr/>
        </p:nvPicPr>
        <p:blipFill>
          <a:blip r:embed="rId2"/>
          <a:stretch/>
        </p:blipFill>
        <p:spPr>
          <a:xfrm>
            <a:off x="683640" y="847440"/>
            <a:ext cx="3538080" cy="1933920"/>
          </a:xfrm>
          <a:prstGeom prst="rect">
            <a:avLst/>
          </a:prstGeom>
          <a:ln w="0">
            <a:noFill/>
          </a:ln>
        </p:spPr>
      </p:pic>
      <p:sp>
        <p:nvSpPr>
          <p:cNvPr id="470" name="TextBox 4"/>
          <p:cNvSpPr/>
          <p:nvPr/>
        </p:nvSpPr>
        <p:spPr>
          <a:xfrm>
            <a:off x="5530680" y="612720"/>
            <a:ext cx="2536200" cy="30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Наш ЦДИ обеспечивает  деятельность ученического самоуправления, как центр притяжения детей, определяющих основные направления проведения досуга обучающимися, формирующих их интересы во вне учебное время.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471" name="Picture 4"/>
          <p:cNvPicPr/>
          <p:nvPr/>
        </p:nvPicPr>
        <p:blipFill>
          <a:blip r:embed="rId3"/>
          <a:stretch/>
        </p:blipFill>
        <p:spPr>
          <a:xfrm>
            <a:off x="1968480" y="2784240"/>
            <a:ext cx="2984760" cy="137520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88840" y="2697120"/>
            <a:ext cx="1411560" cy="1549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884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67" y="358375"/>
            <a:ext cx="7038760" cy="1011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35013" y="1714647"/>
            <a:ext cx="3030523" cy="2129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426" y="1331673"/>
            <a:ext cx="2035056" cy="2407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2310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8399" y="1370275"/>
            <a:ext cx="2512500" cy="24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26523"/>
              </p:ext>
            </p:extLst>
          </p:nvPr>
        </p:nvGraphicFramePr>
        <p:xfrm>
          <a:off x="989901" y="428886"/>
          <a:ext cx="6784723" cy="42152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39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028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педагогов</a:t>
                      </a:r>
                      <a:endParaRPr lang="ru-RU" sz="1400" b="0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30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</a:t>
                      </a:r>
                      <a:endParaRPr lang="ru-RU" sz="1400" b="0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30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начальной школе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30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основной школе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30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средней школе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30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Качество обучения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48,4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14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Завершили учебный год на «4» и «5»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214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Завершили учебный год на «отлично»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821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9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получивших аттестат особого образца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214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11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закончивших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школу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2140"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Получили медаль «За особые заслуги в учении»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34546" y="2110085"/>
            <a:ext cx="907492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62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 idx="4294967295"/>
          </p:nvPr>
        </p:nvSpPr>
        <p:spPr>
          <a:xfrm>
            <a:off x="866520" y="642240"/>
            <a:ext cx="3963600" cy="85464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b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idx="4294967295"/>
          </p:nvPr>
        </p:nvSpPr>
        <p:spPr>
          <a:xfrm>
            <a:off x="866520" y="1609200"/>
            <a:ext cx="3963600" cy="283068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sldNum" idx="4294967295"/>
          </p:nvPr>
        </p:nvSpPr>
        <p:spPr>
          <a:xfrm>
            <a:off x="8715960" y="4676400"/>
            <a:ext cx="425160" cy="46440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rgbClr val="7F6000"/>
                </a:solidFill>
                <a:latin typeface="Inconsolata"/>
                <a:ea typeface="Inconsolat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9B0BD4E4-090D-49FD-B59D-4C69F9A42EF1}" type="slidenum">
              <a:rPr lang="en" sz="1300" b="0" strike="noStrike" spc="-1">
                <a:solidFill>
                  <a:srgbClr val="7F6000"/>
                </a:solidFill>
                <a:latin typeface="Inconsolata"/>
                <a:ea typeface="Inconsolata"/>
              </a:rPr>
              <a:t>21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6" name="Прямоугольник 4"/>
          <p:cNvSpPr/>
          <p:nvPr/>
        </p:nvSpPr>
        <p:spPr>
          <a:xfrm>
            <a:off x="732240" y="649440"/>
            <a:ext cx="456912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chemeClr val="accent6"/>
                </a:solidFill>
                <a:latin typeface="Times New Roman"/>
                <a:ea typeface="Arial"/>
              </a:rPr>
              <a:t>Муниципальный семинар в начальной школе 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chemeClr val="accent6"/>
                </a:solidFill>
                <a:latin typeface="Times New Roman"/>
                <a:ea typeface="Arial"/>
              </a:rPr>
              <a:t>«Система работы учителя по формированию функциональной грамотности учителя»</a:t>
            </a:r>
            <a:endParaRPr lang="ru-RU" sz="16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477" name="Рисунок 5"/>
          <p:cNvPicPr/>
          <p:nvPr/>
        </p:nvPicPr>
        <p:blipFill>
          <a:blip r:embed="rId2"/>
          <a:stretch/>
        </p:blipFill>
        <p:spPr>
          <a:xfrm>
            <a:off x="966240" y="1620720"/>
            <a:ext cx="3816000" cy="216720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42200" y="676080"/>
            <a:ext cx="2858400" cy="21441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629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 idx="4294967295"/>
          </p:nvPr>
        </p:nvSpPr>
        <p:spPr>
          <a:xfrm>
            <a:off x="830880" y="61877"/>
            <a:ext cx="4332386" cy="1462363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sz="1800" dirty="0"/>
              <a:t/>
            </a:r>
            <a:br>
              <a:rPr sz="1800" dirty="0"/>
            </a:br>
            <a:r>
              <a:rPr lang="ru-RU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апреле 2024 г на базе школы прошёл </a:t>
            </a:r>
            <a:r>
              <a:rPr lang="ru-RU" sz="1800" b="1" spc="-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 panose="02020603050405020304" pitchFamily="18" charset="0"/>
              </a:rPr>
              <a:t>м</a:t>
            </a:r>
            <a:r>
              <a:rPr lang="ru-RU" sz="1800" b="1" strike="noStrike" spc="-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Inconsolata"/>
              </a:rPr>
              <a:t>ежмуниципальный </a:t>
            </a:r>
            <a:r>
              <a:rPr lang="ru-RU" sz="1800" b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Inconsolata"/>
              </a:rPr>
              <a:t>форум «Опыт реализации программы социальной активности начальных классов «Орлята России»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idx="4294967295"/>
          </p:nvPr>
        </p:nvSpPr>
        <p:spPr>
          <a:xfrm>
            <a:off x="866520" y="1609200"/>
            <a:ext cx="3963600" cy="283068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sldNum" idx="4294967295"/>
          </p:nvPr>
        </p:nvSpPr>
        <p:spPr>
          <a:xfrm>
            <a:off x="8715960" y="4676400"/>
            <a:ext cx="425160" cy="46440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rgbClr val="7F6000"/>
                </a:solidFill>
                <a:latin typeface="Inconsolata"/>
                <a:ea typeface="Inconsolat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F875509D-2779-463C-B89E-3B2E882DE11E}" type="slidenum">
              <a:rPr lang="en" sz="1300" b="0" strike="noStrike" spc="-1">
                <a:solidFill>
                  <a:srgbClr val="7F6000"/>
                </a:solidFill>
                <a:latin typeface="Inconsolata"/>
                <a:ea typeface="Inconsolata"/>
              </a:rPr>
              <a:t>22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2" name="Picture 2" descr="https://sun9-50.userapi.com/impg/JJQ9aPelmmA_JUhLBM1FBFnDcYAz7g7wS9lltA/9ZW2utov1y0.jpg?size=1280x810&amp;quality=95&amp;sign=d8706aa32f561adede97254d87536c1b&amp;type=album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87760" y="1664640"/>
            <a:ext cx="3890160" cy="246060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4" descr="https://sun9-69.userapi.com/impg/9pgOWzJzlwTTUGKb2FwZaGxuaTz1oYr60dPQ3A/YS156KlKgD4.jpg?size=1280x854&amp;quality=95&amp;sign=c354a0321549a32f0d9f95a0450da758&amp;type=album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88560" y="1216080"/>
            <a:ext cx="2937600" cy="1959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358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019908" y="956603"/>
            <a:ext cx="7505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О.Ю. Патрикеева – директор школы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Н.Е.  Самсонова  –  заместитель директора по методической работе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Редакционный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Е.В.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заместитель директора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работе,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А.А.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заместитель директора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работе в начальной школе,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Штырова Д.Г.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заместитель директора по воспитательной работе,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Мачула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В.Н.- заместитель директора по информатизации,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Шестакова А.А..-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административно- хозяйственной части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А.А.- социальный педагог.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о результатах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имеют своей целью привлечь широкую общественность к участию в управлении и участию в жизни школы. Таким образом,  данные материалы адресованы представителям местной общественности, образовательных учреждений, родителям, работодателям и другим заинтересованным лицам.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58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9" name="Прямоугольник 8"/>
          <p:cNvSpPr/>
          <p:nvPr/>
        </p:nvSpPr>
        <p:spPr>
          <a:xfrm>
            <a:off x="1909681" y="-226503"/>
            <a:ext cx="6062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Результаты ЕГЭ 2024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8249"/>
              </p:ext>
            </p:extLst>
          </p:nvPr>
        </p:nvGraphicFramePr>
        <p:xfrm>
          <a:off x="866775" y="731519"/>
          <a:ext cx="7158844" cy="347671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356348">
                  <a:extLst>
                    <a:ext uri="{9D8B030D-6E8A-4147-A177-3AD203B41FA5}">
                      <a16:colId xmlns:a16="http://schemas.microsoft.com/office/drawing/2014/main" xmlns="" val="2120992224"/>
                    </a:ext>
                  </a:extLst>
                </a:gridCol>
                <a:gridCol w="1264841">
                  <a:extLst>
                    <a:ext uri="{9D8B030D-6E8A-4147-A177-3AD203B41FA5}">
                      <a16:colId xmlns:a16="http://schemas.microsoft.com/office/drawing/2014/main" xmlns="" val="1051061145"/>
                    </a:ext>
                  </a:extLst>
                </a:gridCol>
                <a:gridCol w="1325402">
                  <a:extLst>
                    <a:ext uri="{9D8B030D-6E8A-4147-A177-3AD203B41FA5}">
                      <a16:colId xmlns:a16="http://schemas.microsoft.com/office/drawing/2014/main" xmlns="" val="3718747430"/>
                    </a:ext>
                  </a:extLst>
                </a:gridCol>
                <a:gridCol w="1115176">
                  <a:extLst>
                    <a:ext uri="{9D8B030D-6E8A-4147-A177-3AD203B41FA5}">
                      <a16:colId xmlns:a16="http://schemas.microsoft.com/office/drawing/2014/main" xmlns="" val="924953154"/>
                    </a:ext>
                  </a:extLst>
                </a:gridCol>
                <a:gridCol w="1097077">
                  <a:extLst>
                    <a:ext uri="{9D8B030D-6E8A-4147-A177-3AD203B41FA5}">
                      <a16:colId xmlns:a16="http://schemas.microsoft.com/office/drawing/2014/main" xmlns="" val="2871128079"/>
                    </a:ext>
                  </a:extLst>
                </a:gridCol>
              </a:tblGrid>
              <a:tr h="41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Предмет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сдающих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Успешность 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Высший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Средний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829633256"/>
                  </a:ext>
                </a:extLst>
              </a:tr>
              <a:tr h="3791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2023 – 2024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925456"/>
                  </a:ext>
                </a:extLst>
              </a:tr>
              <a:tr h="201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61,4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1785261868"/>
                  </a:ext>
                </a:extLst>
              </a:tr>
              <a:tr h="40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Математика (профильный уровень)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63,7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2241147318"/>
                  </a:ext>
                </a:extLst>
              </a:tr>
              <a:tr h="40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Математика (базовый уровень)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3,53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1403426782"/>
                  </a:ext>
                </a:extLst>
              </a:tr>
              <a:tr h="201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555460318"/>
                  </a:ext>
                </a:extLst>
              </a:tr>
              <a:tr h="201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 и ИКТ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28,5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3853742084"/>
                  </a:ext>
                </a:extLst>
              </a:tr>
              <a:tr h="201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60,1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2925323185"/>
                  </a:ext>
                </a:extLst>
              </a:tr>
              <a:tr h="21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История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87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60,5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117247476"/>
                  </a:ext>
                </a:extLst>
              </a:tr>
              <a:tr h="21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36,5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788395607"/>
                  </a:ext>
                </a:extLst>
              </a:tr>
              <a:tr h="21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2489443794"/>
                  </a:ext>
                </a:extLst>
              </a:tr>
              <a:tr h="21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2844654129"/>
                  </a:ext>
                </a:extLst>
              </a:tr>
              <a:tr h="21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Английский 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84" marR="59084" marT="0" marB="0"/>
                </a:tc>
                <a:extLst>
                  <a:ext uri="{0D108BD9-81ED-4DB2-BD59-A6C34878D82A}">
                    <a16:rowId xmlns:a16="http://schemas.microsoft.com/office/drawing/2014/main" xmlns="" val="272380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891542" y="1066515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80284545"/>
              </p:ext>
            </p:extLst>
          </p:nvPr>
        </p:nvGraphicFramePr>
        <p:xfrm>
          <a:off x="5360565" y="629174"/>
          <a:ext cx="3358392" cy="268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7402" y="729842"/>
            <a:ext cx="26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педагогов по образованию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681347"/>
              </p:ext>
            </p:extLst>
          </p:nvPr>
        </p:nvGraphicFramePr>
        <p:xfrm>
          <a:off x="679509" y="763397"/>
          <a:ext cx="4155472" cy="380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0721" y="3254334"/>
            <a:ext cx="7599000" cy="131766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 формирование  общественного пространства для развития общекультурных компетенций, цифрового образования, проектной деятельности, творческой самореализации детей.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1026" name="Picture 2" descr="https://stcdn.business-online.ru/photos/437226/1870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439270"/>
            <a:ext cx="4040842" cy="2693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3684" y="2064848"/>
            <a:ext cx="343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Школа, в которой каждый успешен</a:t>
            </a: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451" y="766689"/>
            <a:ext cx="398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школы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519416" y="983153"/>
            <a:ext cx="69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2023 года школа открыла свои двери после капитального ремонта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АРХИВ_2023\ФОТО\ФОТО новой школы\ФОТО\зима мин. после кап. ремонта\начальная школа\20231208_1251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34" y="1755665"/>
            <a:ext cx="2451191" cy="1441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4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кабинетов интерактивными панелями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3" name="Рисунок 2" descr="https://sun30-2.userapi.com/impg/eHVu5aisAEbHQq7Zut8GR6q4LJL0629Ls5jjrw/VvRbPw7uH9s.jpg?size=1260x1600&amp;quality=95&amp;sign=5bff2db410b6ab6deaa9c8dd60433f30&amp;type=album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20" y="1499710"/>
            <a:ext cx="2103807" cy="29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76.userapi.com/impg/gy8Mq9_KF90m6q8s8njIpxVm9rcO1Sud8Q8I5g/fqcjZ4BwLlk.jpg?size=1200x1600&amp;quality=95&amp;sign=4c003e0161c0887821c86d85c88c1ec0&amp;type=album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853" y="1499710"/>
            <a:ext cx="2073121" cy="29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500151" y="570641"/>
            <a:ext cx="2818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сопровождение уроков;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контроль знаний различного уровня;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организации самостоятельной работы обучающихся;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лабораторные практикумы;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работа с использованием ресурсов сети Интернет.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видов Интернет-тренажеров.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5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6375" y="0"/>
            <a:ext cx="7567800" cy="857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430687" y="1130337"/>
            <a:ext cx="2439300" cy="31527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Зверева С.В.- РМО учителей истории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994999" y="796954"/>
            <a:ext cx="2595328" cy="3687419"/>
          </a:xfrm>
        </p:spPr>
        <p:txBody>
          <a:bodyPr/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Давидян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А.С. – РМО учителей  русского языка и литературы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581" y="1871931"/>
            <a:ext cx="1635664" cy="245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СамсоноваНЕ\Desktop\УЧИТЕЛЯ 2017\Учителя\2016-10-05_22-46-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7763" y="2306973"/>
            <a:ext cx="2427347" cy="1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094" y="1952931"/>
            <a:ext cx="1769302" cy="229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60529" y="1035833"/>
            <a:ext cx="1468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Самсонова Н.Е. –  РМО завучей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637</Words>
  <Application>Microsoft Office PowerPoint</Application>
  <PresentationFormat>Экран (16:9)</PresentationFormat>
  <Paragraphs>176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Times New Roman</vt:lpstr>
      <vt:lpstr>DejaVu Sans</vt:lpstr>
      <vt:lpstr>Pangolin</vt:lpstr>
      <vt:lpstr>Inconsolata</vt:lpstr>
      <vt:lpstr>Calibri</vt:lpstr>
      <vt:lpstr>XO Oriel</vt:lpstr>
      <vt:lpstr>Jaques template</vt:lpstr>
      <vt:lpstr>Публичный отчёт о результатах деятельности МОУ «Лихославльская средняя общеобразовательная школа №2» за 2023-24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 кабинетов интерактивными панелями</vt:lpstr>
      <vt:lpstr>Руководители  ОМО</vt:lpstr>
      <vt:lpstr>Руководители ОМО</vt:lpstr>
      <vt:lpstr>Организованы исследовательские объединения</vt:lpstr>
      <vt:lpstr>Организованы исследовательские объединения</vt:lpstr>
      <vt:lpstr>Презентация PowerPoint</vt:lpstr>
      <vt:lpstr>Презентация PowerPoint</vt:lpstr>
      <vt:lpstr>Бронзовые медали на первом турнире Школьной футбольной лиги РФС  в «Лужниках»</vt:lpstr>
      <vt:lpstr>Открытие психолого -педагогического класса</vt:lpstr>
      <vt:lpstr>Презентация PowerPoint</vt:lpstr>
      <vt:lpstr>Центр детских инициатив</vt:lpstr>
      <vt:lpstr>Презентация PowerPoint</vt:lpstr>
      <vt:lpstr>Презентация PowerPoint</vt:lpstr>
      <vt:lpstr>Презентация PowerPoint</vt:lpstr>
      <vt:lpstr> В апреле 2024 г на базе школы прошёл межмуниципальный форум «Опыт реализации программы социальной активности начальных классов «Орлята России»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1</dc:creator>
  <cp:lastModifiedBy>1</cp:lastModifiedBy>
  <cp:revision>313</cp:revision>
  <dcterms:modified xsi:type="dcterms:W3CDTF">2024-09-01T07:27:38Z</dcterms:modified>
</cp:coreProperties>
</file>